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1" r:id="rId5"/>
    <p:sldId id="262" r:id="rId6"/>
    <p:sldId id="263" r:id="rId7"/>
    <p:sldId id="264" r:id="rId8"/>
    <p:sldId id="266" r:id="rId9"/>
    <p:sldId id="265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jpeg>
</file>

<file path=ppt/media/image12.jp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5/23/2024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5/23/2024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rduino.cc/retired/getting-started-guides/IntelGalileoGen2/" TargetMode="External"/><Relationship Id="rId2" Type="http://schemas.openxmlformats.org/officeDocument/2006/relationships/hyperlink" Target="https://sites.google.com/site/bazeleelectronicii/home/oscilatoare/4-oscilatorul-punte-wie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arduino.cc/tutorials/zero/simple-audio-frequency-meter/" TargetMode="External"/><Relationship Id="rId4" Type="http://schemas.openxmlformats.org/officeDocument/2006/relationships/hyperlink" Target="https://www.intel.com/content/dam/www/public/us/en/documents/datasheets/galileo-g2-datasheet.pdf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ro-RO" dirty="0"/>
              <a:t>FRECVENȚMETRU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ro-RO" dirty="0"/>
              <a:t>			Ghioca iuliana</a:t>
            </a:r>
          </a:p>
          <a:p>
            <a:pPr algn="ctr"/>
            <a:r>
              <a:rPr lang="ro-RO" dirty="0"/>
              <a:t>				Stanca maria-alexandra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536AD-CBD9-D2C8-2E9C-E9D8F07D9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Concluzii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B0B3F-768A-293F-E284-AFBAE5FE4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09136"/>
            <a:ext cx="9905998" cy="4660490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urma</a:t>
            </a:r>
            <a:r>
              <a:rPr lang="en-US" dirty="0"/>
              <a:t> </a:t>
            </a:r>
            <a:r>
              <a:rPr lang="en-US" dirty="0" err="1"/>
              <a:t>realizării</a:t>
            </a:r>
            <a:r>
              <a:rPr lang="en-US" dirty="0"/>
              <a:t> </a:t>
            </a:r>
            <a:r>
              <a:rPr lang="en-US" dirty="0" err="1"/>
              <a:t>acestui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, am </a:t>
            </a:r>
            <a:r>
              <a:rPr lang="en-US" dirty="0" err="1"/>
              <a:t>reușit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dezvoltăm</a:t>
            </a:r>
            <a:r>
              <a:rPr lang="en-US" dirty="0"/>
              <a:t> un </a:t>
            </a:r>
            <a:r>
              <a:rPr lang="en-US" dirty="0" err="1"/>
              <a:t>frecvențmetru</a:t>
            </a:r>
            <a:r>
              <a:rPr lang="en-US" dirty="0"/>
              <a:t> </a:t>
            </a:r>
            <a:r>
              <a:rPr lang="en-US" dirty="0" err="1"/>
              <a:t>funcțional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ușor</a:t>
            </a:r>
            <a:r>
              <a:rPr lang="en-US" dirty="0"/>
              <a:t> de </a:t>
            </a:r>
            <a:r>
              <a:rPr lang="en-US" dirty="0" err="1"/>
              <a:t>utilizat</a:t>
            </a:r>
            <a:r>
              <a:rPr lang="en-US" dirty="0"/>
              <a:t>, </a:t>
            </a:r>
            <a:r>
              <a:rPr lang="en-US" dirty="0" err="1"/>
              <a:t>capabil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măsoare</a:t>
            </a:r>
            <a:r>
              <a:rPr lang="en-US" dirty="0"/>
              <a:t> cu </a:t>
            </a:r>
            <a:r>
              <a:rPr lang="en-US" dirty="0" err="1"/>
              <a:t>acuratețe</a:t>
            </a:r>
            <a:r>
              <a:rPr lang="en-US" dirty="0"/>
              <a:t> </a:t>
            </a:r>
            <a:r>
              <a:rPr lang="en-US" dirty="0" err="1"/>
              <a:t>frecvența</a:t>
            </a:r>
            <a:r>
              <a:rPr lang="en-US" dirty="0"/>
              <a:t> </a:t>
            </a:r>
            <a:r>
              <a:rPr lang="en-US" dirty="0" err="1"/>
              <a:t>semnalelor</a:t>
            </a:r>
            <a:r>
              <a:rPr lang="en-US" dirty="0"/>
              <a:t> generate de un </a:t>
            </a:r>
            <a:r>
              <a:rPr lang="en-US" dirty="0" err="1"/>
              <a:t>oscilator</a:t>
            </a:r>
            <a:r>
              <a:rPr lang="en-US" dirty="0"/>
              <a:t> tip </a:t>
            </a:r>
            <a:r>
              <a:rPr lang="en-US" dirty="0" err="1"/>
              <a:t>punte</a:t>
            </a:r>
            <a:r>
              <a:rPr lang="en-US" dirty="0"/>
              <a:t> Wien. </a:t>
            </a:r>
            <a:r>
              <a:rPr lang="en-US" dirty="0" err="1"/>
              <a:t>Principalele</a:t>
            </a:r>
            <a:r>
              <a:rPr lang="en-US" dirty="0"/>
              <a:t> </a:t>
            </a:r>
            <a:r>
              <a:rPr lang="en-US" dirty="0" err="1"/>
              <a:t>concluzii</a:t>
            </a:r>
            <a:r>
              <a:rPr lang="en-US" dirty="0"/>
              <a:t> </a:t>
            </a:r>
            <a:r>
              <a:rPr lang="en-US" dirty="0" err="1"/>
              <a:t>obținute</a:t>
            </a:r>
            <a:r>
              <a:rPr lang="en-US" dirty="0"/>
              <a:t> sunt </a:t>
            </a:r>
            <a:r>
              <a:rPr lang="en-US" dirty="0" err="1"/>
              <a:t>următoarele</a:t>
            </a:r>
            <a:r>
              <a:rPr lang="en-US" dirty="0"/>
              <a:t>:</a:t>
            </a:r>
            <a:endParaRPr lang="ro-RO" dirty="0"/>
          </a:p>
          <a:p>
            <a:r>
              <a:rPr lang="en-US" dirty="0"/>
              <a:t>-</a:t>
            </a:r>
            <a:r>
              <a:rPr lang="en-US" dirty="0" err="1"/>
              <a:t>Stabilitatea</a:t>
            </a:r>
            <a:r>
              <a:rPr lang="en-US" dirty="0"/>
              <a:t> </a:t>
            </a:r>
            <a:r>
              <a:rPr lang="en-US" dirty="0" err="1"/>
              <a:t>oscilatorului</a:t>
            </a:r>
            <a:r>
              <a:rPr lang="en-US" dirty="0"/>
              <a:t> Wien: </a:t>
            </a:r>
            <a:r>
              <a:rPr lang="en-US" dirty="0" err="1"/>
              <a:t>Oscilatorul</a:t>
            </a:r>
            <a:r>
              <a:rPr lang="en-US" dirty="0"/>
              <a:t> de tip </a:t>
            </a:r>
            <a:r>
              <a:rPr lang="en-US" dirty="0" err="1"/>
              <a:t>punte</a:t>
            </a:r>
            <a:r>
              <a:rPr lang="en-US" dirty="0"/>
              <a:t> Wien s-a </a:t>
            </a:r>
            <a:r>
              <a:rPr lang="en-US" dirty="0" err="1"/>
              <a:t>dovedit</a:t>
            </a:r>
            <a:r>
              <a:rPr lang="en-US" dirty="0"/>
              <a:t> a fi </a:t>
            </a:r>
            <a:r>
              <a:rPr lang="en-US" dirty="0" err="1"/>
              <a:t>stabil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capabil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genereze</a:t>
            </a:r>
            <a:r>
              <a:rPr lang="en-US" dirty="0"/>
              <a:t> un </a:t>
            </a:r>
            <a:r>
              <a:rPr lang="en-US" dirty="0" err="1"/>
              <a:t>semnal</a:t>
            </a:r>
            <a:r>
              <a:rPr lang="en-US" dirty="0"/>
              <a:t> precis, cu </a:t>
            </a:r>
            <a:r>
              <a:rPr lang="en-US" dirty="0" err="1"/>
              <a:t>frecvența</a:t>
            </a:r>
            <a:r>
              <a:rPr lang="en-US" dirty="0"/>
              <a:t> </a:t>
            </a:r>
            <a:r>
              <a:rPr lang="en-US" dirty="0" err="1"/>
              <a:t>ajustabilă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intermediul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potențiometru</a:t>
            </a:r>
            <a:r>
              <a:rPr lang="en-US" dirty="0"/>
              <a:t>.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lucru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esențial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asigura</a:t>
            </a:r>
            <a:r>
              <a:rPr lang="en-US" dirty="0"/>
              <a:t> </a:t>
            </a:r>
            <a:r>
              <a:rPr lang="en-US" dirty="0" err="1"/>
              <a:t>măsurători</a:t>
            </a:r>
            <a:r>
              <a:rPr lang="en-US" dirty="0"/>
              <a:t> precise ale </a:t>
            </a:r>
            <a:r>
              <a:rPr lang="en-US" dirty="0" err="1"/>
              <a:t>frecvenței</a:t>
            </a:r>
            <a:r>
              <a:rPr lang="en-US" dirty="0"/>
              <a:t>.</a:t>
            </a:r>
            <a:endParaRPr lang="ro-RO" dirty="0"/>
          </a:p>
          <a:p>
            <a:r>
              <a:rPr lang="en-US" dirty="0"/>
              <a:t>-</a:t>
            </a:r>
            <a:r>
              <a:rPr lang="en-US" dirty="0" err="1"/>
              <a:t>Măsurarea</a:t>
            </a:r>
            <a:r>
              <a:rPr lang="en-US" dirty="0"/>
              <a:t> </a:t>
            </a:r>
            <a:r>
              <a:rPr lang="en-US" dirty="0" err="1"/>
              <a:t>exactă</a:t>
            </a:r>
            <a:r>
              <a:rPr lang="en-US" dirty="0"/>
              <a:t> a </a:t>
            </a:r>
            <a:r>
              <a:rPr lang="en-US" dirty="0" err="1"/>
              <a:t>frecvenței</a:t>
            </a:r>
            <a:r>
              <a:rPr lang="en-US" dirty="0"/>
              <a:t>: </a:t>
            </a:r>
            <a:r>
              <a:rPr lang="en-US" dirty="0" err="1"/>
              <a:t>Implementarea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de </a:t>
            </a:r>
            <a:r>
              <a:rPr lang="en-US" dirty="0" err="1"/>
              <a:t>măsurare</a:t>
            </a:r>
            <a:r>
              <a:rPr lang="en-US" dirty="0"/>
              <a:t> a </a:t>
            </a:r>
            <a:r>
              <a:rPr lang="en-US" dirty="0" err="1"/>
              <a:t>frecvenței</a:t>
            </a:r>
            <a:r>
              <a:rPr lang="en-US" dirty="0"/>
              <a:t>, </a:t>
            </a:r>
            <a:r>
              <a:rPr lang="en-US" dirty="0" err="1"/>
              <a:t>utilizând</a:t>
            </a:r>
            <a:r>
              <a:rPr lang="en-US" dirty="0"/>
              <a:t> un </a:t>
            </a:r>
            <a:r>
              <a:rPr lang="en-US" dirty="0" err="1"/>
              <a:t>microcontroler</a:t>
            </a:r>
            <a:r>
              <a:rPr lang="en-US" dirty="0"/>
              <a:t>, a </a:t>
            </a:r>
            <a:r>
              <a:rPr lang="en-US" dirty="0" err="1"/>
              <a:t>permis</a:t>
            </a:r>
            <a:r>
              <a:rPr lang="en-US" dirty="0"/>
              <a:t> </a:t>
            </a:r>
            <a:r>
              <a:rPr lang="en-US" dirty="0" err="1"/>
              <a:t>calcularea</a:t>
            </a:r>
            <a:r>
              <a:rPr lang="en-US" dirty="0"/>
              <a:t> </a:t>
            </a:r>
            <a:r>
              <a:rPr lang="en-US" dirty="0" err="1"/>
              <a:t>precisă</a:t>
            </a:r>
            <a:r>
              <a:rPr lang="en-US" dirty="0"/>
              <a:t> a </a:t>
            </a:r>
            <a:r>
              <a:rPr lang="en-US" dirty="0" err="1"/>
              <a:t>frecvenței</a:t>
            </a:r>
            <a:r>
              <a:rPr lang="en-US" dirty="0"/>
              <a:t> </a:t>
            </a:r>
            <a:r>
              <a:rPr lang="en-US" dirty="0" err="1"/>
              <a:t>semnalului</a:t>
            </a:r>
            <a:r>
              <a:rPr lang="en-US" dirty="0"/>
              <a:t> </a:t>
            </a:r>
            <a:r>
              <a:rPr lang="en-US" dirty="0" err="1"/>
              <a:t>generat</a:t>
            </a:r>
            <a:r>
              <a:rPr lang="en-US" dirty="0"/>
              <a:t> de </a:t>
            </a:r>
            <a:r>
              <a:rPr lang="en-US" dirty="0" err="1"/>
              <a:t>oscilator</a:t>
            </a:r>
            <a:r>
              <a:rPr lang="en-US" dirty="0"/>
              <a:t>. </a:t>
            </a:r>
            <a:r>
              <a:rPr lang="en-US" dirty="0" err="1"/>
              <a:t>Algoritmul</a:t>
            </a:r>
            <a:r>
              <a:rPr lang="en-US" dirty="0"/>
              <a:t> de </a:t>
            </a:r>
            <a:r>
              <a:rPr lang="en-US" dirty="0" err="1"/>
              <a:t>măsurare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optimizat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oferi</a:t>
            </a:r>
            <a:r>
              <a:rPr lang="en-US" dirty="0"/>
              <a:t> </a:t>
            </a:r>
            <a:r>
              <a:rPr lang="en-US" dirty="0" err="1"/>
              <a:t>rezultate</a:t>
            </a:r>
            <a:r>
              <a:rPr lang="en-US" dirty="0"/>
              <a:t> </a:t>
            </a:r>
            <a:r>
              <a:rPr lang="en-US" dirty="0" err="1"/>
              <a:t>rapide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exacte</a:t>
            </a:r>
            <a:r>
              <a:rPr lang="en-US" dirty="0"/>
              <a:t>.</a:t>
            </a:r>
            <a:endParaRPr lang="ro-RO" dirty="0"/>
          </a:p>
          <a:p>
            <a:r>
              <a:rPr lang="en-US" dirty="0"/>
              <a:t>-</a:t>
            </a:r>
            <a:r>
              <a:rPr lang="en-US" dirty="0" err="1"/>
              <a:t>Afișarea</a:t>
            </a:r>
            <a:r>
              <a:rPr lang="en-US" dirty="0"/>
              <a:t> </a:t>
            </a:r>
            <a:r>
              <a:rPr lang="en-US" dirty="0" err="1"/>
              <a:t>clară</a:t>
            </a:r>
            <a:r>
              <a:rPr lang="en-US" dirty="0"/>
              <a:t> a </a:t>
            </a:r>
            <a:r>
              <a:rPr lang="en-US" dirty="0" err="1"/>
              <a:t>rezultatelor</a:t>
            </a:r>
            <a:r>
              <a:rPr lang="en-US" dirty="0"/>
              <a:t>: </a:t>
            </a:r>
            <a:r>
              <a:rPr lang="en-US" dirty="0" err="1"/>
              <a:t>Interfața</a:t>
            </a:r>
            <a:r>
              <a:rPr lang="en-US" dirty="0"/>
              <a:t> de </a:t>
            </a:r>
            <a:r>
              <a:rPr lang="en-US" dirty="0" err="1"/>
              <a:t>afișare</a:t>
            </a:r>
            <a:r>
              <a:rPr lang="en-US" dirty="0"/>
              <a:t> pe </a:t>
            </a:r>
            <a:r>
              <a:rPr lang="en-US" dirty="0" err="1"/>
              <a:t>ecranul</a:t>
            </a:r>
            <a:r>
              <a:rPr lang="en-US" dirty="0"/>
              <a:t> LCD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dezvoltată</a:t>
            </a:r>
            <a:r>
              <a:rPr lang="en-US" dirty="0"/>
              <a:t>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încât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prezinte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mod </a:t>
            </a:r>
            <a:r>
              <a:rPr lang="en-US" dirty="0" err="1"/>
              <a:t>clar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exact </a:t>
            </a:r>
            <a:r>
              <a:rPr lang="en-US" dirty="0" err="1"/>
              <a:t>valoarea</a:t>
            </a:r>
            <a:r>
              <a:rPr lang="en-US" dirty="0"/>
              <a:t> </a:t>
            </a:r>
            <a:r>
              <a:rPr lang="en-US" dirty="0" err="1"/>
              <a:t>frecvenței</a:t>
            </a:r>
            <a:r>
              <a:rPr lang="en-US" dirty="0"/>
              <a:t> </a:t>
            </a:r>
            <a:r>
              <a:rPr lang="en-US" dirty="0" err="1"/>
              <a:t>măsurate</a:t>
            </a:r>
            <a:r>
              <a:rPr lang="en-US" dirty="0"/>
              <a:t>. </a:t>
            </a:r>
            <a:r>
              <a:rPr lang="en-US" dirty="0" err="1"/>
              <a:t>Aceasta</a:t>
            </a:r>
            <a:r>
              <a:rPr lang="en-US" dirty="0"/>
              <a:t> a </a:t>
            </a:r>
            <a:r>
              <a:rPr lang="en-US" dirty="0" err="1"/>
              <a:t>îmbunătățit</a:t>
            </a:r>
            <a:r>
              <a:rPr lang="en-US" dirty="0"/>
              <a:t> </a:t>
            </a:r>
            <a:r>
              <a:rPr lang="en-US" dirty="0" err="1"/>
              <a:t>semnificativ</a:t>
            </a:r>
            <a:r>
              <a:rPr lang="en-US" dirty="0"/>
              <a:t> </a:t>
            </a:r>
            <a:r>
              <a:rPr lang="en-US" dirty="0" err="1"/>
              <a:t>utilizabilitatea</a:t>
            </a:r>
            <a:r>
              <a:rPr lang="en-US" dirty="0"/>
              <a:t> </a:t>
            </a:r>
            <a:r>
              <a:rPr lang="en-US" dirty="0" err="1"/>
              <a:t>dispozitivului</a:t>
            </a:r>
            <a:r>
              <a:rPr lang="en-US" dirty="0"/>
              <a:t>, </a:t>
            </a:r>
            <a:r>
              <a:rPr lang="en-US" dirty="0" err="1"/>
              <a:t>oferind</a:t>
            </a:r>
            <a:r>
              <a:rPr lang="en-US" dirty="0"/>
              <a:t> </a:t>
            </a:r>
            <a:r>
              <a:rPr lang="en-US" dirty="0" err="1"/>
              <a:t>utilizatorilor</a:t>
            </a:r>
            <a:r>
              <a:rPr lang="en-US" dirty="0"/>
              <a:t> </a:t>
            </a:r>
            <a:r>
              <a:rPr lang="en-US" dirty="0" err="1"/>
              <a:t>informații</a:t>
            </a:r>
            <a:r>
              <a:rPr lang="en-US" dirty="0"/>
              <a:t> </a:t>
            </a:r>
            <a:r>
              <a:rPr lang="en-US" dirty="0" err="1"/>
              <a:t>ușor</a:t>
            </a:r>
            <a:r>
              <a:rPr lang="en-US" dirty="0"/>
              <a:t> de </a:t>
            </a:r>
            <a:r>
              <a:rPr lang="en-US" dirty="0" err="1"/>
              <a:t>interpretat</a:t>
            </a:r>
            <a:r>
              <a:rPr lang="en-US" dirty="0"/>
              <a:t>.</a:t>
            </a:r>
            <a:endParaRPr lang="ro-RO" dirty="0"/>
          </a:p>
          <a:p>
            <a:r>
              <a:rPr lang="en-US" dirty="0"/>
              <a:t>-</a:t>
            </a:r>
            <a:r>
              <a:rPr lang="en-US" dirty="0" err="1"/>
              <a:t>Redarea</a:t>
            </a:r>
            <a:r>
              <a:rPr lang="en-US" dirty="0"/>
              <a:t> </a:t>
            </a:r>
            <a:r>
              <a:rPr lang="en-US" dirty="0" err="1"/>
              <a:t>auditivă</a:t>
            </a:r>
            <a:r>
              <a:rPr lang="en-US" dirty="0"/>
              <a:t> a </a:t>
            </a:r>
            <a:r>
              <a:rPr lang="en-US" dirty="0" err="1"/>
              <a:t>semnalului</a:t>
            </a:r>
            <a:r>
              <a:rPr lang="en-US" dirty="0"/>
              <a:t>: </a:t>
            </a:r>
            <a:r>
              <a:rPr lang="en-US" dirty="0" err="1"/>
              <a:t>Conectarea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difuzor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redarea</a:t>
            </a:r>
            <a:r>
              <a:rPr lang="en-US" dirty="0"/>
              <a:t> </a:t>
            </a:r>
            <a:r>
              <a:rPr lang="en-US" dirty="0" err="1"/>
              <a:t>auditivă</a:t>
            </a:r>
            <a:r>
              <a:rPr lang="en-US" dirty="0"/>
              <a:t> a </a:t>
            </a:r>
            <a:r>
              <a:rPr lang="en-US" dirty="0" err="1"/>
              <a:t>semnalului</a:t>
            </a:r>
            <a:r>
              <a:rPr lang="en-US" dirty="0"/>
              <a:t> de </a:t>
            </a:r>
            <a:r>
              <a:rPr lang="en-US" dirty="0" err="1"/>
              <a:t>ieșire</a:t>
            </a:r>
            <a:r>
              <a:rPr lang="en-US" dirty="0"/>
              <a:t> al </a:t>
            </a:r>
            <a:r>
              <a:rPr lang="en-US" dirty="0" err="1"/>
              <a:t>oscilatorului</a:t>
            </a:r>
            <a:r>
              <a:rPr lang="en-US" dirty="0"/>
              <a:t> a </a:t>
            </a:r>
            <a:r>
              <a:rPr lang="en-US" dirty="0" err="1"/>
              <a:t>permis</a:t>
            </a:r>
            <a:r>
              <a:rPr lang="en-US" dirty="0"/>
              <a:t> </a:t>
            </a:r>
            <a:r>
              <a:rPr lang="en-US" dirty="0" err="1"/>
              <a:t>utilizatorilor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audă</a:t>
            </a:r>
            <a:r>
              <a:rPr lang="en-US" dirty="0"/>
              <a:t> </a:t>
            </a:r>
            <a:r>
              <a:rPr lang="en-US" dirty="0" err="1"/>
              <a:t>frecvența</a:t>
            </a:r>
            <a:r>
              <a:rPr lang="en-US" dirty="0"/>
              <a:t> </a:t>
            </a:r>
            <a:r>
              <a:rPr lang="en-US" dirty="0" err="1"/>
              <a:t>semnalului</a:t>
            </a:r>
            <a:r>
              <a:rPr lang="en-US" dirty="0"/>
              <a:t>, </a:t>
            </a:r>
            <a:r>
              <a:rPr lang="en-US" dirty="0" err="1"/>
              <a:t>oferind</a:t>
            </a:r>
            <a:r>
              <a:rPr lang="en-US" dirty="0"/>
              <a:t> </a:t>
            </a:r>
            <a:r>
              <a:rPr lang="en-US" dirty="0" err="1"/>
              <a:t>astfel</a:t>
            </a:r>
            <a:r>
              <a:rPr lang="en-US" dirty="0"/>
              <a:t> o </a:t>
            </a:r>
            <a:r>
              <a:rPr lang="en-US" dirty="0" err="1"/>
              <a:t>reprezentare</a:t>
            </a:r>
            <a:r>
              <a:rPr lang="en-US" dirty="0"/>
              <a:t> </a:t>
            </a:r>
            <a:r>
              <a:rPr lang="en-US" dirty="0" err="1"/>
              <a:t>suplimentară</a:t>
            </a:r>
            <a:r>
              <a:rPr lang="en-US" dirty="0"/>
              <a:t> a </a:t>
            </a:r>
            <a:r>
              <a:rPr lang="en-US" dirty="0" err="1"/>
              <a:t>acestuia</a:t>
            </a:r>
            <a:r>
              <a:rPr lang="ro-R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2120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882C2-E8EC-12A3-34AE-0373EFAB1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bibliografie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09B2C-5990-C1AF-810A-204E28944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07184"/>
          </a:xfrm>
        </p:spPr>
        <p:txBody>
          <a:bodyPr>
            <a:normAutofit fontScale="55000" lnSpcReduction="20000"/>
          </a:bodyPr>
          <a:lstStyle/>
          <a:p>
            <a:r>
              <a:rPr lang="ro-RO" sz="3300" dirty="0"/>
              <a:t>1.</a:t>
            </a:r>
            <a:r>
              <a:rPr lang="en-US" sz="3300" dirty="0"/>
              <a:t>	D. </a:t>
            </a:r>
            <a:r>
              <a:rPr lang="en-US" sz="3300" dirty="0" err="1"/>
              <a:t>Dobrescu</a:t>
            </a:r>
            <a:r>
              <a:rPr lang="en-US" sz="3300" dirty="0"/>
              <a:t>, Analiza </a:t>
            </a:r>
            <a:r>
              <a:rPr lang="en-US" sz="3300" dirty="0" err="1"/>
              <a:t>circuitelor</a:t>
            </a:r>
            <a:r>
              <a:rPr lang="en-US" sz="3300" dirty="0"/>
              <a:t> </a:t>
            </a:r>
            <a:r>
              <a:rPr lang="en-US" sz="3300" dirty="0" err="1"/>
              <a:t>electronice</a:t>
            </a:r>
            <a:r>
              <a:rPr lang="en-US" sz="3300" dirty="0"/>
              <a:t> de la </a:t>
            </a:r>
            <a:r>
              <a:rPr lang="en-US" sz="3300" dirty="0" err="1"/>
              <a:t>funcție</a:t>
            </a:r>
            <a:r>
              <a:rPr lang="en-US" sz="3300" dirty="0"/>
              <a:t> </a:t>
            </a:r>
            <a:r>
              <a:rPr lang="en-US" sz="3300" dirty="0" err="1"/>
              <a:t>către</a:t>
            </a:r>
            <a:r>
              <a:rPr lang="en-US" sz="3300" dirty="0"/>
              <a:t> </a:t>
            </a:r>
            <a:r>
              <a:rPr lang="en-US" sz="3300" dirty="0" err="1"/>
              <a:t>dispozitiv</a:t>
            </a:r>
            <a:r>
              <a:rPr lang="en-US" sz="3300" dirty="0"/>
              <a:t>, Ed. </a:t>
            </a:r>
            <a:r>
              <a:rPr lang="en-US" sz="3300" dirty="0" err="1"/>
              <a:t>Printech</a:t>
            </a:r>
            <a:r>
              <a:rPr lang="en-US" sz="3300" dirty="0"/>
              <a:t>, 20042.</a:t>
            </a:r>
            <a:endParaRPr lang="ro-RO" sz="3300" dirty="0"/>
          </a:p>
          <a:p>
            <a:r>
              <a:rPr lang="ro-RO" sz="3300" dirty="0"/>
              <a:t>2.      </a:t>
            </a:r>
            <a:r>
              <a:rPr lang="en-US" sz="3300" dirty="0"/>
              <a:t>G. </a:t>
            </a:r>
            <a:r>
              <a:rPr lang="en-US" sz="3300" dirty="0" err="1"/>
              <a:t>Brezeanu</a:t>
            </a:r>
            <a:r>
              <a:rPr lang="en-US" sz="3300" dirty="0"/>
              <a:t>, F. </a:t>
            </a:r>
            <a:r>
              <a:rPr lang="en-US" sz="3300" dirty="0" err="1"/>
              <a:t>Drăghici</a:t>
            </a:r>
            <a:r>
              <a:rPr lang="en-US" sz="3300" dirty="0"/>
              <a:t>, </a:t>
            </a:r>
            <a:r>
              <a:rPr lang="en-US" sz="3300" dirty="0" err="1"/>
              <a:t>Circuite</a:t>
            </a:r>
            <a:r>
              <a:rPr lang="en-US" sz="3300" dirty="0"/>
              <a:t> </a:t>
            </a:r>
            <a:r>
              <a:rPr lang="en-US" sz="3300" dirty="0" err="1"/>
              <a:t>electronice</a:t>
            </a:r>
            <a:r>
              <a:rPr lang="en-US" sz="3300" dirty="0"/>
              <a:t> </a:t>
            </a:r>
            <a:r>
              <a:rPr lang="en-US" sz="3300" dirty="0" err="1"/>
              <a:t>fundamentale</a:t>
            </a:r>
            <a:r>
              <a:rPr lang="en-US" sz="3300" dirty="0"/>
              <a:t>, Ed. Niculescu, </a:t>
            </a:r>
            <a:r>
              <a:rPr lang="en-US" sz="3300" dirty="0" err="1"/>
              <a:t>București</a:t>
            </a:r>
            <a:r>
              <a:rPr lang="en-US" sz="3300" dirty="0"/>
              <a:t>, 20133.	</a:t>
            </a:r>
            <a:endParaRPr lang="ro-RO" sz="3300" dirty="0"/>
          </a:p>
          <a:p>
            <a:r>
              <a:rPr lang="ro-RO" sz="3300" dirty="0"/>
              <a:t>3.      </a:t>
            </a:r>
            <a:r>
              <a:rPr lang="en-US" sz="3300" dirty="0">
                <a:hlinkClick r:id="rId2"/>
              </a:rPr>
              <a:t>https://sites.google.com/site/bazeleelectronicii/home/oscilatoare/4-oscilatorul-punte-wien</a:t>
            </a:r>
            <a:endParaRPr lang="ro-RO" sz="3300" dirty="0"/>
          </a:p>
          <a:p>
            <a:r>
              <a:rPr lang="en-US" sz="3300" dirty="0"/>
              <a:t>4.	</a:t>
            </a:r>
            <a:r>
              <a:rPr lang="en-US" sz="3300" dirty="0">
                <a:hlinkClick r:id="rId3"/>
              </a:rPr>
              <a:t>https://docs.arduino.cc/retired/getting-started-guides/IntelGalileoGen2/</a:t>
            </a:r>
            <a:endParaRPr lang="ro-RO" sz="3300" dirty="0"/>
          </a:p>
          <a:p>
            <a:r>
              <a:rPr lang="en-US" sz="3300" dirty="0"/>
              <a:t>5.	</a:t>
            </a:r>
            <a:r>
              <a:rPr lang="en-US" sz="3300" dirty="0">
                <a:hlinkClick r:id="rId4"/>
              </a:rPr>
              <a:t>https://www.intel.com/content/dam/www/public/us/en/documents/datasheets/galileo-g2-datasheet.pdf</a:t>
            </a:r>
            <a:endParaRPr lang="ro-RO" sz="3300" dirty="0"/>
          </a:p>
          <a:p>
            <a:r>
              <a:rPr lang="en-US" sz="3300" dirty="0"/>
              <a:t>6.	 Wien Bridge Oscillator (using op-amp) Explained (youtube.com)</a:t>
            </a:r>
            <a:endParaRPr lang="ro-RO" sz="3300" dirty="0"/>
          </a:p>
          <a:p>
            <a:r>
              <a:rPr lang="en-US" sz="3300" dirty="0"/>
              <a:t>7.	</a:t>
            </a:r>
            <a:r>
              <a:rPr lang="en-US" sz="3300" dirty="0">
                <a:hlinkClick r:id="rId5"/>
              </a:rPr>
              <a:t>https://docs.arduino.cc/tutorials/zero/simple-audio-frequency-meter/</a:t>
            </a:r>
            <a:endParaRPr lang="ro-RO" sz="3300" dirty="0"/>
          </a:p>
          <a:p>
            <a:r>
              <a:rPr lang="en-US" sz="3300" dirty="0"/>
              <a:t>8.	http://https//lastminuteengineers.com/arduino-1602-character-lcd-tutorial/</a:t>
            </a:r>
          </a:p>
        </p:txBody>
      </p:sp>
    </p:spTree>
    <p:extLst>
      <p:ext uri="{BB962C8B-B14F-4D97-AF65-F5344CB8AC3E}">
        <p14:creationId xmlns:p14="http://schemas.microsoft.com/office/powerpoint/2010/main" val="3136816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91CC9-A255-B66D-E1AE-2296AEFB6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2F4E3-BA7B-1AB4-6E08-48878CCAC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o-RO" sz="4400" b="1" dirty="0"/>
              <a:t>VĂ MULȚUMIM!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7751903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ro-RO" sz="3200" dirty="0"/>
              <a:t>Introducere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9529" y="1879683"/>
            <a:ext cx="4148133" cy="300188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ro-RO" sz="1600" dirty="0"/>
              <a:t>Proiectul  dorește implementarea unui dispozitiv care măsoară si afișează pe un dispozitiv LCD frecvența dată de un oscilator cu punte Wien.</a:t>
            </a:r>
          </a:p>
          <a:p>
            <a:pPr>
              <a:lnSpc>
                <a:spcPct val="110000"/>
              </a:lnSpc>
            </a:pPr>
            <a:endParaRPr lang="ro-RO" sz="1600" dirty="0"/>
          </a:p>
          <a:p>
            <a:pPr>
              <a:lnSpc>
                <a:spcPct val="110000"/>
              </a:lnSpc>
            </a:pPr>
            <a:r>
              <a:rPr lang="ro-RO" sz="1600" dirty="0"/>
              <a:t>Prin rotirea potențiometrului crește frecvența de la minim (aproximativ 350Hz), până la maxim (aproximativ 7.5 kHz)  și cu ajutorul unui difuzor poate fi redat semnalul de ieșire.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5E126-801A-487E-C9C5-506108202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Resurse hardware –Componente esențiale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2A59A-FC4E-4B54-FA6E-13A43AF35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2249486"/>
            <a:ext cx="10232441" cy="4608514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r>
              <a:rPr lang="ro-RO" sz="2400" b="1" dirty="0"/>
              <a:t>1) Difuzor		</a:t>
            </a:r>
            <a:r>
              <a:rPr lang="ro-RO" dirty="0"/>
              <a:t>			</a:t>
            </a:r>
            <a:r>
              <a:rPr lang="ro-RO" b="1" dirty="0"/>
              <a:t>2) </a:t>
            </a:r>
            <a:r>
              <a:rPr lang="ro-RO" sz="2400" b="1" dirty="0"/>
              <a:t>Modul LCD 1602</a:t>
            </a:r>
          </a:p>
          <a:p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b="1" dirty="0"/>
              <a:t>3) Rezistențe					5) Amplificator LM324</a:t>
            </a:r>
          </a:p>
          <a:p>
            <a:pPr marL="0" indent="0">
              <a:buNone/>
            </a:pPr>
            <a:r>
              <a:rPr lang="ro-RO" b="1" dirty="0"/>
              <a:t>	4) Potențiometru dublu			6) Condensatoare	</a:t>
            </a:r>
          </a:p>
          <a:p>
            <a:pPr marL="0" indent="0">
              <a:buNone/>
            </a:pPr>
            <a:r>
              <a:rPr lang="ro-RO" b="1" dirty="0"/>
              <a:t>          	7) Diode                                                     	8) Perfboard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F1A83C-4F16-DA49-347E-34859CE7D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728814" y="2506074"/>
            <a:ext cx="2133076" cy="284410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98D4BF-80EE-A7BF-701C-521ED2D20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597" y="3009322"/>
            <a:ext cx="1801834" cy="183760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7622558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9DCCF-7834-F512-67CB-921197D78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Implementare hardware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EEBD099-5277-0021-C033-B1E4AA35A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 rot="16200000">
            <a:off x="1774972" y="1340243"/>
            <a:ext cx="3801358" cy="50684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WhatsApp Video 2024-05-23 at 21.29.45">
            <a:hlinkClick r:id="" action="ppaction://media"/>
            <a:extLst>
              <a:ext uri="{FF2B5EF4-FFF2-40B4-BE49-F238E27FC236}">
                <a16:creationId xmlns:a16="http://schemas.microsoft.com/office/drawing/2014/main" id="{78C3E010-23E9-79F4-FC6C-A97FB7DE6B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7389811" y="1374962"/>
            <a:ext cx="3657600" cy="49990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974160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FFFC-D3CC-713B-CD78-3DB73AA80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097" y="233194"/>
            <a:ext cx="9905998" cy="1478570"/>
          </a:xfrm>
        </p:spPr>
        <p:txBody>
          <a:bodyPr/>
          <a:lstStyle/>
          <a:p>
            <a:r>
              <a:rPr lang="ro-RO" i="1" dirty="0"/>
              <a:t>Diagrama bloc</a:t>
            </a:r>
            <a:endParaRPr lang="en-US" i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A89410-1A1B-A8AF-FB00-8B7D1EA24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5696" y="1389720"/>
            <a:ext cx="6700608" cy="44368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009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5ED25-6679-D4E7-2F63-38CF95C87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685" y="-151503"/>
            <a:ext cx="9905998" cy="1478570"/>
          </a:xfrm>
        </p:spPr>
        <p:txBody>
          <a:bodyPr/>
          <a:lstStyle/>
          <a:p>
            <a:r>
              <a:rPr lang="ro-RO" dirty="0"/>
              <a:t>SCHEMA ELECTRICĂ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AEC8BE-FAA0-21FB-137E-779173A0F9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929654"/>
            <a:ext cx="8903368" cy="589536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3154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0ACB4-69A3-2E1A-F180-F6FDBABD7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Resurse software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0EC35-A9E1-4F45-7AAA-512C09A0E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universul</a:t>
            </a:r>
            <a:r>
              <a:rPr lang="en-US" dirty="0"/>
              <a:t> </a:t>
            </a:r>
            <a:r>
              <a:rPr lang="en-US" dirty="0" err="1"/>
              <a:t>fascinant</a:t>
            </a:r>
            <a:r>
              <a:rPr lang="en-US" dirty="0"/>
              <a:t> al </a:t>
            </a:r>
            <a:r>
              <a:rPr lang="en-US" dirty="0" err="1"/>
              <a:t>dezvoltării</a:t>
            </a:r>
            <a:r>
              <a:rPr lang="en-US" dirty="0"/>
              <a:t> cu Arduino, </a:t>
            </a:r>
            <a:r>
              <a:rPr lang="en-US" dirty="0" err="1"/>
              <a:t>resursele</a:t>
            </a:r>
            <a:r>
              <a:rPr lang="en-US" dirty="0"/>
              <a:t> software </a:t>
            </a:r>
            <a:r>
              <a:rPr lang="en-US" dirty="0" err="1"/>
              <a:t>potrivite</a:t>
            </a:r>
            <a:r>
              <a:rPr lang="en-US" dirty="0"/>
              <a:t> sunt </a:t>
            </a:r>
            <a:r>
              <a:rPr lang="en-US" dirty="0" err="1"/>
              <a:t>cheia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transformarea</a:t>
            </a:r>
            <a:r>
              <a:rPr lang="en-US" dirty="0"/>
              <a:t> </a:t>
            </a:r>
            <a:r>
              <a:rPr lang="en-US" dirty="0" err="1"/>
              <a:t>ideilor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realitate</a:t>
            </a:r>
            <a:r>
              <a:rPr lang="en-US" dirty="0"/>
              <a:t>.</a:t>
            </a:r>
            <a:r>
              <a:rPr lang="ro-RO" dirty="0"/>
              <a:t> </a:t>
            </a:r>
          </a:p>
          <a:p>
            <a:r>
              <a:rPr lang="ro-RO" dirty="0"/>
              <a:t>Cu ajutorul acestui program, vom implementa codul necesar funcționării frecvențmetrului nostru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681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9CC3-FC21-C81A-8F55-1813CE360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70387"/>
            <a:ext cx="9905998" cy="1478570"/>
          </a:xfrm>
        </p:spPr>
        <p:txBody>
          <a:bodyPr/>
          <a:lstStyle/>
          <a:p>
            <a:r>
              <a:rPr lang="ro-RO" dirty="0"/>
              <a:t>Implementare software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EBAF03-D86F-2622-4E05-CE64EF35B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108" y="1748957"/>
            <a:ext cx="5291733" cy="38602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13E14A-E1FE-759E-7712-FB2EF355E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338" y="1748957"/>
            <a:ext cx="5628734" cy="38602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551766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FFE58-5410-C4C0-96D0-83B1DA9F5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Flowchart-ul codului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17D3F0-771B-981F-523F-52535DB49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3923" y="202328"/>
            <a:ext cx="1258027" cy="64533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24286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150</TotalTime>
  <Words>526</Words>
  <Application>Microsoft Office PowerPoint</Application>
  <PresentationFormat>Widescreen</PresentationFormat>
  <Paragraphs>40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Tw Cen MT</vt:lpstr>
      <vt:lpstr>Circuit</vt:lpstr>
      <vt:lpstr>FRECVENȚMETRU</vt:lpstr>
      <vt:lpstr>Introducere</vt:lpstr>
      <vt:lpstr>Resurse hardware –Componente esențiale</vt:lpstr>
      <vt:lpstr>Implementare hardware</vt:lpstr>
      <vt:lpstr>Diagrama bloc</vt:lpstr>
      <vt:lpstr>SCHEMA ELECTRICĂ</vt:lpstr>
      <vt:lpstr>Resurse software</vt:lpstr>
      <vt:lpstr>Implementare software</vt:lpstr>
      <vt:lpstr>Flowchart-ul codului</vt:lpstr>
      <vt:lpstr>Concluzii</vt:lpstr>
      <vt:lpstr>bibliografie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FRECVENȚMETRU</dc:title>
  <dc:creator>stanca alexandra</dc:creator>
  <cp:lastModifiedBy>stanca alexandra</cp:lastModifiedBy>
  <cp:revision>1</cp:revision>
  <dcterms:created xsi:type="dcterms:W3CDTF">2024-05-23T18:13:38Z</dcterms:created>
  <dcterms:modified xsi:type="dcterms:W3CDTF">2024-05-23T20:44:22Z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